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68" r:id="rId3"/>
    <p:sldId id="258" r:id="rId4"/>
    <p:sldId id="270" r:id="rId5"/>
    <p:sldId id="272" r:id="rId6"/>
    <p:sldId id="273" r:id="rId7"/>
    <p:sldId id="271" r:id="rId8"/>
    <p:sldId id="274" r:id="rId9"/>
    <p:sldId id="275" r:id="rId10"/>
    <p:sldId id="291" r:id="rId11"/>
    <p:sldId id="285" r:id="rId12"/>
    <p:sldId id="289" r:id="rId13"/>
    <p:sldId id="286" r:id="rId14"/>
    <p:sldId id="293" r:id="rId15"/>
    <p:sldId id="292" r:id="rId16"/>
    <p:sldId id="302" r:id="rId17"/>
    <p:sldId id="303" r:id="rId18"/>
    <p:sldId id="287" r:id="rId19"/>
    <p:sldId id="294" r:id="rId20"/>
    <p:sldId id="295" r:id="rId21"/>
    <p:sldId id="269" r:id="rId22"/>
    <p:sldId id="296" r:id="rId23"/>
    <p:sldId id="297" r:id="rId24"/>
    <p:sldId id="300" r:id="rId25"/>
    <p:sldId id="262" r:id="rId26"/>
    <p:sldId id="276" r:id="rId27"/>
    <p:sldId id="277" r:id="rId28"/>
    <p:sldId id="298" r:id="rId29"/>
    <p:sldId id="299" r:id="rId30"/>
    <p:sldId id="282" r:id="rId31"/>
    <p:sldId id="284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4660"/>
  </p:normalViewPr>
  <p:slideViewPr>
    <p:cSldViewPr snapToGrid="0" showGuides="1">
      <p:cViewPr>
        <p:scale>
          <a:sx n="108" d="100"/>
          <a:sy n="108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Trends in awareness that heart disease is the leading cause of death in women.</a:t>
            </a:r>
          </a:p>
        </p:txBody>
      </p:sp>
    </p:spTree>
    <p:extLst>
      <p:ext uri="{BB962C8B-B14F-4D97-AF65-F5344CB8AC3E}">
        <p14:creationId xmlns:p14="http://schemas.microsoft.com/office/powerpoint/2010/main" val="56501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irc.ahajournals.org/cgi/reprint/CIR.0b013e31820faaf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rt.org/HEARTORG/GettingHealthy/Diet-and-Lifestyle-Recommendations_UCM_305855_Article.js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 and Cardiovascular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799634"/>
          </a:xfrm>
        </p:spPr>
        <p:txBody>
          <a:bodyPr>
            <a:normAutofit/>
          </a:bodyPr>
          <a:lstStyle/>
          <a:p>
            <a:r>
              <a:rPr lang="en-US" dirty="0" smtClean="0"/>
              <a:t>Blake Wachter, MD, PhD</a:t>
            </a:r>
          </a:p>
          <a:p>
            <a:r>
              <a:rPr lang="en-US" dirty="0" smtClean="0"/>
              <a:t>Idaho Heart Institute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1997 vs 2012 – we are getting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in 3 women correctly identify heart disease as their leading cause of death</a:t>
            </a:r>
          </a:p>
          <a:p>
            <a:r>
              <a:rPr lang="en-US" dirty="0" smtClean="0"/>
              <a:t>Younger women tend </a:t>
            </a:r>
            <a:r>
              <a:rPr lang="en-US" b="1" i="1" dirty="0" smtClean="0"/>
              <a:t>NOT</a:t>
            </a:r>
            <a:r>
              <a:rPr lang="en-US" dirty="0" smtClean="0"/>
              <a:t> to discuss heart disease risk factors with their doctors</a:t>
            </a:r>
          </a:p>
          <a:p>
            <a:r>
              <a:rPr lang="en-US" dirty="0" smtClean="0"/>
              <a:t>21% reported that their doctor discussed heart disease risk factors</a:t>
            </a:r>
          </a:p>
          <a:p>
            <a:r>
              <a:rPr lang="en-US" dirty="0" smtClean="0"/>
              <a:t>Barriers to care: </a:t>
            </a:r>
          </a:p>
          <a:p>
            <a:pPr lvl="1"/>
            <a:r>
              <a:rPr lang="en-US" dirty="0" smtClean="0"/>
              <a:t>Too busy, family obligations, already lead a healthy life style (not to worry), no insurance</a:t>
            </a:r>
          </a:p>
          <a:p>
            <a:r>
              <a:rPr lang="en-US" dirty="0" smtClean="0"/>
              <a:t>Women tend to comprise only about 25% of population of heart disease studies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Trends in awareness that heart disease is the leading cause of death in women.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87" y="6224334"/>
            <a:ext cx="1260133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1" y="1212608"/>
            <a:ext cx="7805619" cy="44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94631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Mosca L et al. Circulation. 2013;CIR.0b013e318287cf2f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944250" y="6613175"/>
            <a:ext cx="3624861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3416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if awareness is improving, why are more women dying?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9600" dirty="0" smtClean="0"/>
              <a:t>Obesity epidemic</a:t>
            </a:r>
          </a:p>
          <a:p>
            <a:r>
              <a:rPr lang="en-US" sz="9600" dirty="0" smtClean="0"/>
              <a:t>Increase in co-morbidities</a:t>
            </a:r>
          </a:p>
          <a:p>
            <a:pPr lvl="1"/>
            <a:r>
              <a:rPr lang="en-US" sz="9600" dirty="0" smtClean="0"/>
              <a:t>Diabetes</a:t>
            </a:r>
          </a:p>
          <a:p>
            <a:pPr lvl="1"/>
            <a:r>
              <a:rPr lang="en-US" sz="9600" dirty="0" smtClean="0"/>
              <a:t>Hypertension</a:t>
            </a:r>
          </a:p>
          <a:p>
            <a:pPr lvl="1"/>
            <a:r>
              <a:rPr lang="en-US" sz="9600" dirty="0" smtClean="0"/>
              <a:t>Smoking </a:t>
            </a:r>
          </a:p>
          <a:p>
            <a:pPr lvl="1"/>
            <a:r>
              <a:rPr lang="en-US" sz="9600" dirty="0" smtClean="0"/>
              <a:t>Hyperlipidemia</a:t>
            </a:r>
          </a:p>
          <a:p>
            <a:r>
              <a:rPr lang="en-US" sz="9600" dirty="0" smtClean="0"/>
              <a:t>More women than men have HTN over the age of 65</a:t>
            </a:r>
          </a:p>
          <a:p>
            <a:r>
              <a:rPr lang="en-US" sz="9600" dirty="0" smtClean="0"/>
              <a:t>2 of 3 women are overweight or obese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if awareness is improving, why are more women dying?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More women compared to men die from stroke </a:t>
            </a:r>
          </a:p>
          <a:p>
            <a:pPr lvl="1"/>
            <a:r>
              <a:rPr lang="en-US" sz="9600" dirty="0"/>
              <a:t>Due to hormone replacement therapy, pregnancy, </a:t>
            </a:r>
            <a:r>
              <a:rPr lang="en-US" sz="9600" dirty="0" smtClean="0"/>
              <a:t>HTN</a:t>
            </a:r>
          </a:p>
          <a:p>
            <a:pPr lvl="1"/>
            <a:r>
              <a:rPr lang="en-US" sz="9600" dirty="0" smtClean="0"/>
              <a:t>Migraines, obesity, oral contraceptives</a:t>
            </a:r>
            <a:endParaRPr lang="en-US" sz="9600" dirty="0"/>
          </a:p>
          <a:p>
            <a:pPr lvl="1"/>
            <a:r>
              <a:rPr lang="en-US" sz="9600" dirty="0" smtClean="0"/>
              <a:t>Class III:  </a:t>
            </a:r>
            <a:r>
              <a:rPr lang="en-US" sz="9600" i="1" dirty="0" smtClean="0"/>
              <a:t>Hormone </a:t>
            </a:r>
            <a:r>
              <a:rPr lang="en-US" sz="9600" i="1" dirty="0"/>
              <a:t>replacement should not be used as a primary prevention of CVD</a:t>
            </a:r>
          </a:p>
          <a:p>
            <a:r>
              <a:rPr lang="en-US" sz="9600" dirty="0"/>
              <a:t>Women with autoimmune disease have a higher prevalence of CVD</a:t>
            </a:r>
          </a:p>
          <a:p>
            <a:r>
              <a:rPr lang="en-US" sz="9600" dirty="0"/>
              <a:t>Preeclampsia may be an early indicator of CVD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Effectiveness-Based Guidelines for the Prevention of Cardiovascular Disease in Women—2011 Update: A Guideline From the American Heart Association. </a:t>
            </a:r>
            <a:r>
              <a:rPr lang="en-US" sz="4000" i="1" dirty="0">
                <a:hlinkClick r:id="rId2"/>
              </a:rPr>
              <a:t>Circulation</a:t>
            </a:r>
            <a:r>
              <a:rPr lang="en-US" sz="4000" dirty="0">
                <a:hlinkClick r:id="rId2"/>
              </a:rPr>
              <a:t> 2011;Feb </a:t>
            </a:r>
            <a:r>
              <a:rPr lang="en-US" sz="4000" dirty="0" smtClean="0">
                <a:hlinkClick r:id="rId2"/>
              </a:rPr>
              <a:t>16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is a Cardiovascular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signs of a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Sudden numbness or weakness of the face, </a:t>
            </a:r>
            <a:r>
              <a:rPr lang="en-US" dirty="0" smtClean="0"/>
              <a:t>arm or </a:t>
            </a:r>
            <a:r>
              <a:rPr lang="en-US" dirty="0"/>
              <a:t>leg, especially on one side of the body</a:t>
            </a:r>
          </a:p>
          <a:p>
            <a:r>
              <a:rPr lang="en-US" dirty="0"/>
              <a:t>• Sudden confusion, trouble speaking </a:t>
            </a:r>
            <a:r>
              <a:rPr lang="en-US" dirty="0" smtClean="0"/>
              <a:t>or understanding</a:t>
            </a:r>
            <a:endParaRPr lang="en-US" dirty="0"/>
          </a:p>
          <a:p>
            <a:r>
              <a:rPr lang="en-US" dirty="0"/>
              <a:t>• Sudden trouble seeing in one or both eyes</a:t>
            </a:r>
          </a:p>
          <a:p>
            <a:r>
              <a:rPr lang="en-US" dirty="0"/>
              <a:t>• Sudden trouble walking, dizziness, loss of </a:t>
            </a:r>
            <a:r>
              <a:rPr lang="en-US" dirty="0" smtClean="0"/>
              <a:t>balance or </a:t>
            </a:r>
            <a:r>
              <a:rPr lang="en-US" dirty="0"/>
              <a:t>coordination</a:t>
            </a:r>
          </a:p>
          <a:p>
            <a:r>
              <a:rPr lang="en-US" dirty="0"/>
              <a:t>• Sudden, severe headache with no known cause</a:t>
            </a:r>
          </a:p>
        </p:txBody>
      </p:sp>
    </p:spTree>
    <p:extLst>
      <p:ext uri="{BB962C8B-B14F-4D97-AF65-F5344CB8AC3E}">
        <p14:creationId xmlns:p14="http://schemas.microsoft.com/office/powerpoint/2010/main" val="4930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4900863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Hypertension</a:t>
            </a:r>
          </a:p>
          <a:p>
            <a:pPr lvl="1"/>
            <a:r>
              <a:rPr lang="en-US" dirty="0" smtClean="0"/>
              <a:t>Goal &lt; 140/90</a:t>
            </a:r>
          </a:p>
          <a:p>
            <a:r>
              <a:rPr lang="en-US" dirty="0" smtClean="0"/>
              <a:t>Tobacco use</a:t>
            </a:r>
          </a:p>
          <a:p>
            <a:r>
              <a:rPr lang="en-US" dirty="0" smtClean="0"/>
              <a:t>Diabetes mellitus</a:t>
            </a:r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Physical inactivity and obesity</a:t>
            </a:r>
          </a:p>
          <a:p>
            <a:r>
              <a:rPr lang="en-US" dirty="0" smtClean="0"/>
              <a:t>Carotid artery disease</a:t>
            </a:r>
          </a:p>
          <a:p>
            <a:r>
              <a:rPr lang="en-US" dirty="0" smtClean="0"/>
              <a:t>Atrial fibrillation </a:t>
            </a:r>
          </a:p>
          <a:p>
            <a:r>
              <a:rPr lang="en-US" dirty="0" smtClean="0"/>
              <a:t>Transient ischemic attacks (TIAs)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55340" y="1917033"/>
            <a:ext cx="4900863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Certain blood clotting disorders</a:t>
            </a:r>
          </a:p>
          <a:p>
            <a:r>
              <a:rPr lang="en-US" dirty="0" smtClean="0"/>
              <a:t>Excessive alcohol use</a:t>
            </a:r>
          </a:p>
          <a:p>
            <a:r>
              <a:rPr lang="en-US" dirty="0" smtClean="0"/>
              <a:t>Illegal drug use</a:t>
            </a:r>
          </a:p>
          <a:p>
            <a:r>
              <a:rPr lang="en-US" dirty="0"/>
              <a:t>A</a:t>
            </a:r>
            <a:r>
              <a:rPr lang="en-US" dirty="0" smtClean="0"/>
              <a:t>ge</a:t>
            </a:r>
          </a:p>
          <a:p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more men than women have stroke, but more women die from stroke</a:t>
            </a:r>
          </a:p>
          <a:p>
            <a:r>
              <a:rPr lang="en-US" dirty="0" smtClean="0"/>
              <a:t>Hereditary / race</a:t>
            </a:r>
          </a:p>
          <a:p>
            <a:pPr lvl="1"/>
            <a:r>
              <a:rPr lang="en-US" dirty="0" smtClean="0"/>
              <a:t>Hispanic and African Americans</a:t>
            </a:r>
          </a:p>
          <a:p>
            <a:r>
              <a:rPr lang="en-US" dirty="0" smtClean="0"/>
              <a:t>Prior stroke</a:t>
            </a:r>
          </a:p>
        </p:txBody>
      </p:sp>
    </p:spTree>
    <p:extLst>
      <p:ext uri="{BB962C8B-B14F-4D97-AF65-F5344CB8AC3E}">
        <p14:creationId xmlns:p14="http://schemas.microsoft.com/office/powerpoint/2010/main" val="17201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Ten Things To Know AHA Heart Disease and Stroke Statistics – 2012 Update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Declines </a:t>
            </a:r>
            <a:r>
              <a:rPr lang="en-US" dirty="0"/>
              <a:t>in stroke death rates now rank stroke as the 4th leading cause of death.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From 2007 to 2008, the cost of </a:t>
            </a:r>
            <a:r>
              <a:rPr lang="en-US" dirty="0" smtClean="0"/>
              <a:t>CVD (stroke and heart) </a:t>
            </a:r>
            <a:r>
              <a:rPr lang="en-US" dirty="0"/>
              <a:t>increased by over $11 billion.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Hypertension - An estimated 76.4 million U.S. adults ≥20 years of age are hypertensive. 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Cholesterol - An estimated 98.8 million adults ≥20 years of age have total serum cholesterol levels ≥200 mg/ </a:t>
            </a:r>
            <a:r>
              <a:rPr lang="en-US" dirty="0" err="1"/>
              <a:t>dL</a:t>
            </a:r>
            <a:r>
              <a:rPr lang="en-US" dirty="0"/>
              <a:t>; 33.5 million have total serum cholesterol levels ≥240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Diabetes - An estimated 18.3 million Americans ≥20 years of age have physician-diagnosed diabetes.  An additional 7.1 million adults have undiagnosed diabetes and about 81.5 million adults have </a:t>
            </a:r>
            <a:r>
              <a:rPr lang="en-US" dirty="0" err="1"/>
              <a:t>prediabetes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8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Ten Things To Know AHA Heart Disease and Stroke Statistics – 2012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6. Physical Activity - Only 20.7% of adults meet the federal guidelines for physical activity.  Among 9 through 12 graders, only 37.0% meet the recommendations. </a:t>
            </a:r>
          </a:p>
          <a:p>
            <a:r>
              <a:rPr lang="en-US" dirty="0"/>
              <a:t>7. Healthy Diet – Less than 1% of U.S. adults meet the definition for ―Ideal Healthy </a:t>
            </a:r>
            <a:r>
              <a:rPr lang="en-US" dirty="0" smtClean="0"/>
              <a:t>Diet; </a:t>
            </a:r>
            <a:r>
              <a:rPr lang="en-US" dirty="0"/>
              <a:t>essentially no children meet the goal. </a:t>
            </a:r>
          </a:p>
          <a:p>
            <a:r>
              <a:rPr lang="en-US" dirty="0"/>
              <a:t>8. Smoking - 19.8% of boys and 19.1% of girls in grades 9-12 report being current smokers. Among adults, 21.2% of men and 17.5% of women over age 18 years are smokers.  </a:t>
            </a:r>
          </a:p>
          <a:p>
            <a:r>
              <a:rPr lang="en-US" dirty="0"/>
              <a:t>9. Body Mass Index - Overall, 68% of U.S. adults are overweight or obese (72% of men and 62% of women). Thirty-two percent of children ages 2-19 are overweight or obese (32% of boys and 31% of girls). </a:t>
            </a:r>
          </a:p>
          <a:p>
            <a:r>
              <a:rPr lang="en-US" dirty="0"/>
              <a:t>10. </a:t>
            </a:r>
            <a:r>
              <a:rPr lang="en-US" dirty="0" smtClean="0"/>
              <a:t>There are improvements </a:t>
            </a:r>
            <a:r>
              <a:rPr lang="en-US" dirty="0"/>
              <a:t>in CVD and stroke mortality, </a:t>
            </a:r>
            <a:r>
              <a:rPr lang="en-US" dirty="0" smtClean="0"/>
              <a:t>improvements of </a:t>
            </a:r>
            <a:r>
              <a:rPr lang="en-US" dirty="0"/>
              <a:t>prevalence of high cholesterol and physical activity; </a:t>
            </a:r>
            <a:endParaRPr lang="en-US" dirty="0" smtClean="0"/>
          </a:p>
          <a:p>
            <a:pPr lvl="1"/>
            <a:r>
              <a:rPr lang="en-US" dirty="0" err="1" smtClean="0"/>
              <a:t>BUTno</a:t>
            </a:r>
            <a:r>
              <a:rPr lang="en-US" dirty="0" smtClean="0"/>
              <a:t> </a:t>
            </a:r>
            <a:r>
              <a:rPr lang="en-US" dirty="0"/>
              <a:t>changes in prevalence of hypertension and smoking and worsening of prevalence of diabetes and overweight.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" y="6280919"/>
            <a:ext cx="104211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Roger VL, et al; on behalf of the American Heart Association Statistics Committee and Stroke Statistics Subcommittee. Heart disease and stroke statistics—2012 update: a report from the American Heart Association. Circulation. 2012: published online before print December 15, 2011, 10.1161/CIR.0b013e31823ac046.  http://circ.ahajournals.org/lookup/doi/10.1161/CIR.0b013e31823ac046 </a:t>
            </a:r>
          </a:p>
        </p:txBody>
      </p:sp>
    </p:spTree>
    <p:extLst>
      <p:ext uri="{BB962C8B-B14F-4D97-AF65-F5344CB8AC3E}">
        <p14:creationId xmlns:p14="http://schemas.microsoft.com/office/powerpoint/2010/main" val="34052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Signs of a Heart </a:t>
            </a:r>
            <a:r>
              <a:rPr lang="en-US" dirty="0"/>
              <a:t>A</a:t>
            </a:r>
            <a:r>
              <a:rPr lang="en-US" dirty="0" smtClean="0"/>
              <a:t>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Epidemiology</a:t>
            </a:r>
          </a:p>
          <a:p>
            <a:r>
              <a:rPr lang="en-US" dirty="0"/>
              <a:t>W</a:t>
            </a:r>
            <a:r>
              <a:rPr lang="en-US" dirty="0" smtClean="0"/>
              <a:t>omen vs </a:t>
            </a:r>
            <a:r>
              <a:rPr lang="en-US" dirty="0"/>
              <a:t>M</a:t>
            </a:r>
            <a:r>
              <a:rPr lang="en-US" dirty="0" smtClean="0"/>
              <a:t>en</a:t>
            </a:r>
          </a:p>
          <a:p>
            <a:r>
              <a:rPr lang="en-US" dirty="0" smtClean="0"/>
              <a:t>Who is at Risk?</a:t>
            </a:r>
          </a:p>
          <a:p>
            <a:r>
              <a:rPr lang="en-US" dirty="0" smtClean="0"/>
              <a:t>15 Year </a:t>
            </a:r>
            <a:r>
              <a:rPr lang="en-US" dirty="0"/>
              <a:t>A</a:t>
            </a:r>
            <a:r>
              <a:rPr lang="en-US" dirty="0" smtClean="0"/>
              <a:t>wareness Study in Women</a:t>
            </a:r>
          </a:p>
          <a:p>
            <a:r>
              <a:rPr lang="en-US" dirty="0" smtClean="0"/>
              <a:t>10 Things to Know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S</a:t>
            </a:r>
            <a:r>
              <a:rPr lang="en-US" dirty="0" smtClean="0"/>
              <a:t>troke</a:t>
            </a:r>
          </a:p>
          <a:p>
            <a:r>
              <a:rPr lang="en-US" dirty="0" smtClean="0"/>
              <a:t>Know the Signs and Symptoms of a Heart </a:t>
            </a:r>
            <a:r>
              <a:rPr lang="en-US" dirty="0"/>
              <a:t>A</a:t>
            </a:r>
            <a:r>
              <a:rPr lang="en-US" dirty="0" smtClean="0"/>
              <a:t>ttack</a:t>
            </a:r>
          </a:p>
          <a:p>
            <a:r>
              <a:rPr lang="en-US" dirty="0" smtClean="0"/>
              <a:t>CVD Prevention</a:t>
            </a:r>
          </a:p>
          <a:p>
            <a:r>
              <a:rPr lang="en-US" dirty="0" smtClean="0"/>
              <a:t>The Salt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Uncomfortable pressure, squeezing, fullness or pain in the center of your chest. It lasts more than a few minutes, or goes away and comes back.</a:t>
            </a:r>
          </a:p>
          <a:p>
            <a:r>
              <a:rPr lang="en-US" dirty="0"/>
              <a:t>Pain or discomfort in one or both arms, the back, neck, jaw or stomach.</a:t>
            </a:r>
          </a:p>
          <a:p>
            <a:r>
              <a:rPr lang="en-US" dirty="0"/>
              <a:t>Shortness of breath with or without chest discomfort.</a:t>
            </a:r>
          </a:p>
          <a:p>
            <a:r>
              <a:rPr lang="en-US" dirty="0"/>
              <a:t>Other signs such as breaking out in a cold sweat, nausea or lightheadedness.</a:t>
            </a:r>
          </a:p>
          <a:p>
            <a:r>
              <a:rPr lang="en-US" dirty="0">
                <a:solidFill>
                  <a:schemeClr val="tx2"/>
                </a:solidFill>
              </a:rPr>
              <a:t>As with men, women’s most common heart attack symptom is </a:t>
            </a:r>
            <a:r>
              <a:rPr lang="en-US" dirty="0" smtClean="0">
                <a:solidFill>
                  <a:schemeClr val="tx2"/>
                </a:solidFill>
              </a:rPr>
              <a:t>chest pain or </a:t>
            </a:r>
            <a:r>
              <a:rPr lang="en-US" dirty="0">
                <a:solidFill>
                  <a:schemeClr val="tx2"/>
                </a:solidFill>
              </a:rPr>
              <a:t>discomfort.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Women, like men, can </a:t>
            </a:r>
            <a:r>
              <a:rPr lang="en-US" dirty="0"/>
              <a:t>experience some of the other </a:t>
            </a:r>
            <a:r>
              <a:rPr lang="en-US" dirty="0" smtClean="0"/>
              <a:t>symptoms</a:t>
            </a:r>
            <a:r>
              <a:rPr lang="en-US" dirty="0"/>
              <a:t>, particularly shortness of breath, nausea/vomiting and back or jaw </a:t>
            </a:r>
            <a:r>
              <a:rPr lang="en-US" dirty="0" smtClean="0"/>
              <a:t>pain without chest pain.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29" y="317863"/>
            <a:ext cx="3429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CVD Prevention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 the signs of stroke and heart attack – AND GET HELP</a:t>
            </a:r>
          </a:p>
          <a:p>
            <a:r>
              <a:rPr lang="en-US" dirty="0" smtClean="0"/>
              <a:t>Don’t smoke</a:t>
            </a:r>
          </a:p>
          <a:p>
            <a:r>
              <a:rPr lang="en-US" dirty="0" smtClean="0"/>
              <a:t>Control HTN</a:t>
            </a:r>
          </a:p>
          <a:p>
            <a:r>
              <a:rPr lang="en-US" dirty="0" smtClean="0"/>
              <a:t>Control DM</a:t>
            </a:r>
          </a:p>
          <a:p>
            <a:r>
              <a:rPr lang="en-US" dirty="0" smtClean="0"/>
              <a:t>Physical activity</a:t>
            </a:r>
          </a:p>
          <a:p>
            <a:r>
              <a:rPr lang="en-US" dirty="0" smtClean="0"/>
              <a:t>Healthy diet</a:t>
            </a:r>
          </a:p>
          <a:p>
            <a:r>
              <a:rPr lang="en-US" dirty="0" smtClean="0"/>
              <a:t>Control weight, goal BMI &lt; 25</a:t>
            </a:r>
          </a:p>
          <a:p>
            <a:r>
              <a:rPr lang="en-US" dirty="0" smtClean="0"/>
              <a:t>Control lipids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CVD Prevention – Do </a:t>
            </a:r>
            <a:r>
              <a:rPr lang="en-US" dirty="0" err="1" smtClean="0"/>
              <a:t>Nots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Antioxidant vitamin supplements and folic acid should not be used for the primary or secondary prevention of CVD</a:t>
            </a:r>
            <a:r>
              <a:rPr lang="en-US" dirty="0" smtClean="0"/>
              <a:t>.</a:t>
            </a:r>
          </a:p>
          <a:p>
            <a:r>
              <a:rPr lang="en-US" dirty="0"/>
              <a:t>Routine use of aspirin in healthy women &lt;65 years of age is not recommended for primary prevention of myocardial infarction</a:t>
            </a:r>
            <a:r>
              <a:rPr lang="en-US" dirty="0" smtClean="0"/>
              <a:t>.</a:t>
            </a:r>
          </a:p>
          <a:p>
            <a:pPr marL="228600" lvl="1">
              <a:spcBef>
                <a:spcPts val="1800"/>
              </a:spcBef>
            </a:pPr>
            <a:r>
              <a:rPr lang="en-US" sz="2400" dirty="0" smtClean="0"/>
              <a:t>Hormone </a:t>
            </a:r>
            <a:r>
              <a:rPr lang="en-US" sz="2400" dirty="0"/>
              <a:t>replacement should not be used as a primary prevention of CVD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Salt Talk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7263384" cy="4267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Salt</a:t>
            </a:r>
            <a:r>
              <a:rPr lang="en-US" dirty="0"/>
              <a:t> is a mineral substance composed primarily </a:t>
            </a:r>
            <a:r>
              <a:rPr lang="en-US" dirty="0" smtClean="0"/>
              <a:t>of sodium chloride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</a:p>
          <a:p>
            <a:r>
              <a:rPr lang="en-US" dirty="0"/>
              <a:t>S</a:t>
            </a:r>
            <a:r>
              <a:rPr lang="en-US" dirty="0" smtClean="0"/>
              <a:t>alt </a:t>
            </a:r>
            <a:r>
              <a:rPr lang="en-US" dirty="0"/>
              <a:t>in its natural form as a crystalline mineral is known as rock salt or </a:t>
            </a:r>
            <a:r>
              <a:rPr lang="en-US" dirty="0" smtClean="0"/>
              <a:t>halite </a:t>
            </a:r>
          </a:p>
          <a:p>
            <a:r>
              <a:rPr lang="en-US" dirty="0" smtClean="0"/>
              <a:t>Salt </a:t>
            </a:r>
            <a:r>
              <a:rPr lang="en-US" dirty="0"/>
              <a:t>is essential for </a:t>
            </a:r>
            <a:r>
              <a:rPr lang="en-US" dirty="0" smtClean="0"/>
              <a:t>life and </a:t>
            </a:r>
            <a:r>
              <a:rPr lang="en-US" dirty="0"/>
              <a:t>saltiness is one of </a:t>
            </a:r>
            <a:r>
              <a:rPr lang="en-US" dirty="0" smtClean="0"/>
              <a:t>the basic human tastes.  </a:t>
            </a:r>
          </a:p>
          <a:p>
            <a:r>
              <a:rPr lang="en-US" dirty="0"/>
              <a:t>Salt is one of the oldest and most ubiquitous of food seasonings, </a:t>
            </a:r>
            <a:r>
              <a:rPr lang="en-US" dirty="0" smtClean="0"/>
              <a:t>and is important for preserving / curing foods.  </a:t>
            </a:r>
          </a:p>
          <a:p>
            <a:r>
              <a:rPr lang="en-US" dirty="0" smtClean="0"/>
              <a:t>Salt naturally occurs in many foods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2" y="393192"/>
            <a:ext cx="3029712" cy="2272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52" y="3730752"/>
            <a:ext cx="2964015" cy="21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Salt, a good thing?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" y="1831848"/>
            <a:ext cx="9293352" cy="48524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table salt sold for consumption contain additives which address a variety of health concerns, especially in the developing world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Iodine: prevention of endemic goiter in adults and cretinism in children (since 1924)</a:t>
            </a:r>
          </a:p>
          <a:p>
            <a:pPr lvl="1"/>
            <a:r>
              <a:rPr lang="en-US" dirty="0" smtClean="0"/>
              <a:t>Iodine deficiency affects 2 billion people and is the leading preventable cause of mental retardation.  </a:t>
            </a:r>
          </a:p>
          <a:p>
            <a:pPr lvl="1"/>
            <a:r>
              <a:rPr lang="en-US" dirty="0" smtClean="0"/>
              <a:t>Fluoride: goal of reducing tooth decay.  Common in some European countries (France). </a:t>
            </a:r>
          </a:p>
          <a:p>
            <a:pPr lvl="1"/>
            <a:r>
              <a:rPr lang="en-US" dirty="0" smtClean="0"/>
              <a:t>Double fortified (iodine and iron +/- folic acid): prevents iron deficiency anemia, folic acid in pregnant women to prevent neural tube  defects.   </a:t>
            </a:r>
          </a:p>
          <a:p>
            <a:r>
              <a:rPr lang="en-US" dirty="0"/>
              <a:t>Unrefined sea salt has magnesium, calcium halides, and sulphates, as well as traces of algal products, bacteria and other sediments.   All of these give the salt a more complex flavor.  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1" y="2134362"/>
            <a:ext cx="2309621" cy="23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0" y="576390"/>
            <a:ext cx="10284419" cy="5714682"/>
          </a:xfrm>
        </p:spPr>
      </p:pic>
    </p:spTree>
    <p:extLst>
      <p:ext uri="{BB962C8B-B14F-4D97-AF65-F5344CB8AC3E}">
        <p14:creationId xmlns:p14="http://schemas.microsoft.com/office/powerpoint/2010/main" val="7916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has more salt?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Tobasco</a:t>
            </a:r>
            <a:r>
              <a:rPr lang="en-US" dirty="0" smtClean="0"/>
              <a:t> sauce or ketchup ?</a:t>
            </a:r>
          </a:p>
          <a:p>
            <a:r>
              <a:rPr lang="en-US" dirty="0" smtClean="0"/>
              <a:t>Steak seasoning or soy sauce?</a:t>
            </a:r>
          </a:p>
          <a:p>
            <a:r>
              <a:rPr lang="en-US" dirty="0" smtClean="0"/>
              <a:t>Potato chips or 1 cup of tomato juice?</a:t>
            </a:r>
          </a:p>
          <a:p>
            <a:r>
              <a:rPr lang="en-US" dirty="0" smtClean="0"/>
              <a:t>French fries or the fast food hamburger?</a:t>
            </a:r>
          </a:p>
          <a:p>
            <a:r>
              <a:rPr lang="en-US" dirty="0" smtClean="0"/>
              <a:t>Lean cuisine meal or healthy choice chicken soup?</a:t>
            </a:r>
          </a:p>
          <a:p>
            <a:r>
              <a:rPr lang="en-US" dirty="0" smtClean="0"/>
              <a:t>Table salt or raw sea salt?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51494"/>
              </p:ext>
            </p:extLst>
          </p:nvPr>
        </p:nvGraphicFramePr>
        <p:xfrm>
          <a:off x="2228088" y="822960"/>
          <a:ext cx="8580120" cy="559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060"/>
                <a:gridCol w="4290060"/>
              </a:tblGrid>
              <a:tr h="605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Sodium</a:t>
                      </a:r>
                      <a:endParaRPr lang="en-US" sz="1800" dirty="0"/>
                    </a:p>
                  </a:txBody>
                  <a:tcPr/>
                </a:tc>
              </a:tr>
              <a:tr h="4062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teaspoon</a:t>
                      </a:r>
                      <a:r>
                        <a:rPr lang="en-US" sz="1800" baseline="0" dirty="0" smtClean="0"/>
                        <a:t> of salt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2325mg</a:t>
                      </a:r>
                      <a:endParaRPr lang="en-US" sz="1800" dirty="0"/>
                    </a:p>
                  </a:txBody>
                  <a:tcPr/>
                </a:tc>
              </a:tr>
              <a:tr h="4206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Fast</a:t>
                      </a:r>
                      <a:r>
                        <a:rPr lang="en-US" sz="1800" baseline="0" dirty="0" smtClean="0"/>
                        <a:t> food hamburger/chicken sandwich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1600mg – 2000mg</a:t>
                      </a:r>
                      <a:endParaRPr lang="en-US" sz="1800" dirty="0"/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French</a:t>
                      </a:r>
                      <a:r>
                        <a:rPr lang="en-US" sz="1800" baseline="0" dirty="0" smtClean="0"/>
                        <a:t> fries (5 Guys Small)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200mg</a:t>
                      </a:r>
                      <a:endParaRPr lang="en-US" sz="1800" dirty="0"/>
                    </a:p>
                  </a:txBody>
                  <a:tcPr/>
                </a:tc>
              </a:tr>
              <a:tr h="3931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cup tomato juice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1000mg </a:t>
                      </a:r>
                      <a:endParaRPr lang="en-US" sz="18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tsp of </a:t>
                      </a:r>
                      <a:r>
                        <a:rPr lang="en-US" sz="1800" dirty="0" err="1" smtClean="0"/>
                        <a:t>Tobasco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28mg</a:t>
                      </a:r>
                      <a:endParaRPr lang="en-US" sz="18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¾</a:t>
                      </a:r>
                      <a:r>
                        <a:rPr lang="en-US" sz="1800" baseline="0" dirty="0" smtClean="0"/>
                        <a:t> tsp of steak seasoning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560mg</a:t>
                      </a:r>
                      <a:endParaRPr lang="en-US" sz="1800" dirty="0"/>
                    </a:p>
                  </a:txBody>
                  <a:tcPr/>
                </a:tc>
              </a:tr>
              <a:tr h="4846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Tbs</a:t>
                      </a:r>
                      <a:r>
                        <a:rPr lang="en-US" sz="1800" baseline="0" dirty="0" smtClean="0"/>
                        <a:t> of ketchup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150mg</a:t>
                      </a:r>
                      <a:endParaRPr lang="en-US" sz="1800" dirty="0"/>
                    </a:p>
                  </a:txBody>
                  <a:tcPr/>
                </a:tc>
              </a:tr>
              <a:tr h="4937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tsp soy sauce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900 mg</a:t>
                      </a:r>
                      <a:endParaRPr lang="en-US" sz="1800" dirty="0"/>
                    </a:p>
                  </a:txBody>
                  <a:tcPr/>
                </a:tc>
              </a:tr>
              <a:tr h="4663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oz</a:t>
                      </a:r>
                      <a:r>
                        <a:rPr lang="en-US" sz="1800" dirty="0" smtClean="0"/>
                        <a:t> potato</a:t>
                      </a:r>
                      <a:r>
                        <a:rPr lang="en-US" sz="1800" baseline="0" dirty="0" smtClean="0"/>
                        <a:t> chips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250mg</a:t>
                      </a:r>
                      <a:endParaRPr lang="en-US" sz="1800" dirty="0"/>
                    </a:p>
                  </a:txBody>
                  <a:tcPr/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Lean Cuisine Meal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500 – 650mg</a:t>
                      </a:r>
                      <a:endParaRPr lang="en-US" sz="1800" dirty="0"/>
                    </a:p>
                  </a:txBody>
                  <a:tcPr/>
                </a:tc>
              </a:tr>
              <a:tr h="605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Healthy choice chicken soup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380mg (per serving)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9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facts ma’am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42.9 million women currently have cardiovascular disease</a:t>
            </a:r>
          </a:p>
          <a:p>
            <a:r>
              <a:rPr lang="en-US" dirty="0" smtClean="0"/>
              <a:t>2.6 million have a history of a heart attack</a:t>
            </a:r>
          </a:p>
          <a:p>
            <a:r>
              <a:rPr lang="en-US" dirty="0" smtClean="0"/>
              <a:t>More women than men die of a cardiovascular disease each year</a:t>
            </a:r>
          </a:p>
          <a:p>
            <a:pPr lvl="1"/>
            <a:r>
              <a:rPr lang="en-US" dirty="0" smtClean="0"/>
              <a:t>26% of women &gt; 45 </a:t>
            </a:r>
            <a:r>
              <a:rPr lang="en-US" dirty="0" err="1" smtClean="0"/>
              <a:t>yo</a:t>
            </a:r>
            <a:r>
              <a:rPr lang="en-US" dirty="0" smtClean="0"/>
              <a:t>  vs 19% of men &gt; 45 </a:t>
            </a:r>
            <a:r>
              <a:rPr lang="en-US" dirty="0" err="1" smtClean="0"/>
              <a:t>yo</a:t>
            </a:r>
            <a:r>
              <a:rPr lang="en-US" dirty="0" smtClean="0"/>
              <a:t> will die within  1 year of symptoms</a:t>
            </a:r>
          </a:p>
          <a:p>
            <a:pPr lvl="1"/>
            <a:r>
              <a:rPr lang="en-US" dirty="0" smtClean="0"/>
              <a:t>47% of women  vs 36% of men will die within 5 years of symptoms</a:t>
            </a:r>
          </a:p>
          <a:p>
            <a:pPr lvl="1"/>
            <a:r>
              <a:rPr lang="en-US" dirty="0" smtClean="0"/>
              <a:t>18% of women vs 8% of men will have heart failure within 5 years</a:t>
            </a:r>
          </a:p>
          <a:p>
            <a:pPr lvl="1"/>
            <a:r>
              <a:rPr lang="en-US" dirty="0" smtClean="0"/>
              <a:t>64% of women vs 50% of men who die suddenly had no prior symptoms</a:t>
            </a:r>
          </a:p>
          <a:p>
            <a:pPr lvl="1"/>
            <a:r>
              <a:rPr lang="en-US" dirty="0" smtClean="0"/>
              <a:t>Rate of death of women has been increasing while rate of death in men have been decreasing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36" y="85344"/>
            <a:ext cx="2822448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needs only 200mg sodium / day</a:t>
            </a:r>
          </a:p>
          <a:p>
            <a:r>
              <a:rPr lang="en-US" dirty="0" smtClean="0"/>
              <a:t>Average American diet has &gt; 3600mg / day</a:t>
            </a:r>
          </a:p>
          <a:p>
            <a:r>
              <a:rPr lang="en-US" dirty="0" smtClean="0"/>
              <a:t>75% of salt consumed comes from processed food (not the table salt)</a:t>
            </a:r>
          </a:p>
          <a:p>
            <a:r>
              <a:rPr lang="en-US" dirty="0" smtClean="0"/>
              <a:t>Kosher salt and sea salt have the same sodium content as traditional table salt</a:t>
            </a:r>
          </a:p>
          <a:p>
            <a:r>
              <a:rPr lang="en-US" dirty="0" smtClean="0"/>
              <a:t>The </a:t>
            </a:r>
            <a:r>
              <a:rPr lang="en-US" dirty="0"/>
              <a:t>major health organizations recommend that we cut back on sodium: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Heart Association (AHA): 1500 mg (</a:t>
            </a:r>
            <a:r>
              <a:rPr lang="en-US" dirty="0">
                <a:hlinkClick r:id="rId2"/>
              </a:rPr>
              <a:t>3</a:t>
            </a:r>
            <a:r>
              <a:rPr lang="en-US" dirty="0"/>
              <a:t>).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Diabetes Association (ADA): 1500 to 2300 mg.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massive Cochrane review of 34 randomized controlled trials, salt restriction was shown to reduce blood </a:t>
            </a:r>
            <a:r>
              <a:rPr lang="en-US" dirty="0" smtClean="0"/>
              <a:t>pressure</a:t>
            </a:r>
            <a:endParaRPr lang="en-US" dirty="0"/>
          </a:p>
          <a:p>
            <a:r>
              <a:rPr lang="en-US" b="1" dirty="0"/>
              <a:t>Individuals with elevated blood pressure:</a:t>
            </a:r>
            <a:r>
              <a:rPr lang="en-US" dirty="0"/>
              <a:t> A reduction of 5.39 mm Hg systolic and 2.82 mm Hg for diastolic.</a:t>
            </a:r>
          </a:p>
          <a:p>
            <a:r>
              <a:rPr lang="en-US" b="1" dirty="0"/>
              <a:t>Individuals with normal blood pressure:</a:t>
            </a:r>
            <a:r>
              <a:rPr lang="en-US" dirty="0"/>
              <a:t> A reduction of 2.42 mm Hg systolic and 1.00 mm Hg for diastolic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Better heart failure (systolic and diastolic) volume control</a:t>
            </a:r>
          </a:p>
          <a:p>
            <a:r>
              <a:rPr lang="en-US" dirty="0" smtClean="0"/>
              <a:t>Overall sense of feeling better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Sobering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disease (CVD) is the leading cause of death of American women.</a:t>
            </a:r>
          </a:p>
          <a:p>
            <a:r>
              <a:rPr lang="en-US" dirty="0" smtClean="0"/>
              <a:t>1 in 3 female deaths in US from CVD</a:t>
            </a:r>
          </a:p>
          <a:p>
            <a:pPr lvl="1"/>
            <a:r>
              <a:rPr lang="en-US" dirty="0" smtClean="0"/>
              <a:t>1 in 31 females die annually from breast cancer</a:t>
            </a:r>
          </a:p>
          <a:p>
            <a:r>
              <a:rPr lang="en-US" dirty="0" smtClean="0"/>
              <a:t>CVD causes about 1 death per minute in women in 2009</a:t>
            </a:r>
          </a:p>
          <a:p>
            <a:pPr lvl="1"/>
            <a:r>
              <a:rPr lang="en-US" dirty="0" smtClean="0"/>
              <a:t>During this lunch hour presentation: </a:t>
            </a:r>
            <a:r>
              <a:rPr lang="en-US" sz="4000" dirty="0" smtClean="0"/>
              <a:t>60</a:t>
            </a:r>
            <a:r>
              <a:rPr lang="en-US" dirty="0" smtClean="0"/>
              <a:t> women will have </a:t>
            </a:r>
            <a:r>
              <a:rPr lang="en-US" sz="3200" dirty="0" smtClean="0"/>
              <a:t>died from CVD</a:t>
            </a:r>
          </a:p>
          <a:p>
            <a:r>
              <a:rPr lang="en-US" dirty="0" smtClean="0"/>
              <a:t>54,636 women die each year from heart attacks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32" y="5081447"/>
            <a:ext cx="3908044" cy="17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4" y="197951"/>
            <a:ext cx="5305044" cy="6336580"/>
          </a:xfrm>
        </p:spPr>
      </p:pic>
    </p:spTree>
    <p:extLst>
      <p:ext uri="{BB962C8B-B14F-4D97-AF65-F5344CB8AC3E}">
        <p14:creationId xmlns:p14="http://schemas.microsoft.com/office/powerpoint/2010/main" val="41872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9603"/>
            <a:ext cx="8668512" cy="6698397"/>
          </a:xfrm>
        </p:spPr>
      </p:pic>
    </p:spTree>
    <p:extLst>
      <p:ext uri="{BB962C8B-B14F-4D97-AF65-F5344CB8AC3E}">
        <p14:creationId xmlns:p14="http://schemas.microsoft.com/office/powerpoint/2010/main" val="22592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at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Cigarette smokers 2 – 4 x more likely to develop heart disease</a:t>
            </a:r>
          </a:p>
          <a:p>
            <a:r>
              <a:rPr lang="en-US" dirty="0" smtClean="0"/>
              <a:t>Total cholesterol &gt; 200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Poor physical activity</a:t>
            </a:r>
          </a:p>
          <a:p>
            <a:r>
              <a:rPr lang="en-US" dirty="0" smtClean="0"/>
              <a:t>Overweight to obese (BMI &gt; 25)</a:t>
            </a:r>
          </a:p>
          <a:p>
            <a:r>
              <a:rPr lang="en-US" dirty="0" smtClean="0"/>
              <a:t>Diabetics have a 2.2 fold higher risk of dying from CVD compared to women without DM.  </a:t>
            </a:r>
          </a:p>
          <a:p>
            <a:pPr lvl="1"/>
            <a:r>
              <a:rPr lang="en-US" dirty="0" smtClean="0"/>
              <a:t>(men 1.7 fold higher risk of dying from CVD compared to men without DM)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AHA Special Report</a:t>
            </a:r>
            <a:br>
              <a:rPr lang="en-US" dirty="0"/>
            </a:br>
            <a:r>
              <a:rPr lang="en-US" b="1" dirty="0"/>
              <a:t>Fifteen-Year Trends in Awareness of Heart Disease in Women</a:t>
            </a:r>
            <a:br>
              <a:rPr lang="en-US" b="1" dirty="0"/>
            </a:br>
            <a:r>
              <a:rPr lang="en-US" b="1" dirty="0"/>
              <a:t>Results of a 2012 American Heart Association National Survey</a:t>
            </a:r>
            <a:endParaRPr lang="en-US" b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Circulation, Feb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 Initiatives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1997, the American Heart Association (AHA) commissioned a national survey to assess the awareness and knowledge of heart disease risk among women </a:t>
            </a:r>
            <a:endParaRPr lang="en-US" dirty="0" smtClean="0"/>
          </a:p>
          <a:p>
            <a:r>
              <a:rPr lang="en-US" dirty="0"/>
              <a:t>In response to the national data showing that only 1 in 3 women correctly identified heart disease as their leading cause of death, the AHA launched a national campaign to raise awareness and to educate the public about the hazards of heart disease in </a:t>
            </a:r>
            <a:r>
              <a:rPr lang="en-US" dirty="0" smtClean="0"/>
              <a:t>women</a:t>
            </a:r>
          </a:p>
          <a:p>
            <a:r>
              <a:rPr lang="en-US" dirty="0"/>
              <a:t>in 2003, the AHA named its national initiative Go Red for </a:t>
            </a:r>
            <a:r>
              <a:rPr lang="en-US" dirty="0" smtClean="0"/>
              <a:t>Women</a:t>
            </a:r>
            <a:endParaRPr lang="en-US" dirty="0"/>
          </a:p>
          <a:p>
            <a:r>
              <a:rPr lang="en-US" dirty="0"/>
              <a:t>The Red Dress has become the national symbol of the heart disease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72" y="4864608"/>
            <a:ext cx="1672056" cy="18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0</TotalTime>
  <Words>1914</Words>
  <Application>Microsoft Office PowerPoint</Application>
  <PresentationFormat>Custom</PresentationFormat>
  <Paragraphs>193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Cherry Blossom 16x9</vt:lpstr>
      <vt:lpstr>Women and Cardiovascular Disease</vt:lpstr>
      <vt:lpstr>Women and Heart Disease</vt:lpstr>
      <vt:lpstr>Just the facts ma’am </vt:lpstr>
      <vt:lpstr>Sobering facts</vt:lpstr>
      <vt:lpstr>PowerPoint Presentation</vt:lpstr>
      <vt:lpstr>PowerPoint Presentation</vt:lpstr>
      <vt:lpstr>Who is at risk?</vt:lpstr>
      <vt:lpstr>AHA Special Report Fifteen-Year Trends in Awareness of Heart Disease in Women Results of a 2012 American Heart Association National Survey</vt:lpstr>
      <vt:lpstr>AHA Initiatives </vt:lpstr>
      <vt:lpstr>1997 vs 2012 – we are getting better</vt:lpstr>
      <vt:lpstr>PowerPoint Presentation</vt:lpstr>
      <vt:lpstr>So if awareness is improving, why are more women dying? </vt:lpstr>
      <vt:lpstr>So if awareness is improving, why are more women dying? </vt:lpstr>
      <vt:lpstr>Stroke is a Cardiovascular Disease</vt:lpstr>
      <vt:lpstr>Know the signs of a stroke</vt:lpstr>
      <vt:lpstr>Risk factors for stroke</vt:lpstr>
      <vt:lpstr>Top Ten Things To Know AHA Heart Disease and Stroke Statistics – 2012 Update </vt:lpstr>
      <vt:lpstr>Top Ten Things To Know AHA Heart Disease and Stroke Statistics – 2012 Update </vt:lpstr>
      <vt:lpstr>Know the Signs of a Heart Attack</vt:lpstr>
      <vt:lpstr>Know the signs</vt:lpstr>
      <vt:lpstr>CVD Prevention</vt:lpstr>
      <vt:lpstr>CVD Prevention</vt:lpstr>
      <vt:lpstr>CVD Prevention – Do Nots </vt:lpstr>
      <vt:lpstr>The Salt Talk</vt:lpstr>
      <vt:lpstr>Salt</vt:lpstr>
      <vt:lpstr>Salt, a good thing? </vt:lpstr>
      <vt:lpstr>PowerPoint Presentation</vt:lpstr>
      <vt:lpstr>Which has more salt? </vt:lpstr>
      <vt:lpstr>PowerPoint Presentation</vt:lpstr>
      <vt:lpstr>Salty Facts</vt:lpstr>
      <vt:lpstr>What do we get?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2014-06-09T13:44:22Z</dcterms:created>
  <dcterms:modified xsi:type="dcterms:W3CDTF">2016-04-17T17:34:46Z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